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76" r:id="rId3"/>
    <p:sldId id="278" r:id="rId4"/>
    <p:sldId id="292" r:id="rId5"/>
    <p:sldId id="296" r:id="rId6"/>
    <p:sldId id="295" r:id="rId7"/>
    <p:sldId id="297" r:id="rId8"/>
    <p:sldId id="286" r:id="rId9"/>
    <p:sldId id="298" r:id="rId10"/>
    <p:sldId id="308" r:id="rId11"/>
    <p:sldId id="299" r:id="rId12"/>
    <p:sldId id="275" r:id="rId13"/>
    <p:sldId id="277" r:id="rId14"/>
    <p:sldId id="305" r:id="rId15"/>
    <p:sldId id="300" r:id="rId16"/>
    <p:sldId id="302" r:id="rId17"/>
    <p:sldId id="303" r:id="rId18"/>
    <p:sldId id="304" r:id="rId19"/>
    <p:sldId id="265" r:id="rId20"/>
    <p:sldId id="301" r:id="rId21"/>
    <p:sldId id="287" r:id="rId22"/>
    <p:sldId id="309"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380" autoAdjust="0"/>
  </p:normalViewPr>
  <p:slideViewPr>
    <p:cSldViewPr snapToGrid="0">
      <p:cViewPr varScale="1">
        <p:scale>
          <a:sx n="57" d="100"/>
          <a:sy n="57" d="100"/>
        </p:scale>
        <p:origin x="980" y="3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8/1/2023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8/1/2023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Destinations</a:t>
            </a:r>
          </a:p>
          <a:p>
            <a:r>
              <a:rPr lang="en-US" dirty="0"/>
              <a:t>Great Places to Visit and Invest</a:t>
            </a:r>
          </a:p>
          <a:p>
            <a:r>
              <a:rPr lang="en-US" dirty="0"/>
              <a:t>Prime country candidates for investment</a:t>
            </a:r>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1079050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we can see that the origin is floating in the center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size of the data point is proportional to both the distance from the origin and the combined z-score.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all the categories were clustered around the mean, then we would know that it would have far less impact on where to invest or on where one would want to go on vacation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we can tell visually that they are significantly varying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there is great variation in these 3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&lt;show 2 different hover points&gt;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to make it more visually acute, we normalized the data so we could see it from a singular side.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9322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by combining all the metrics into one positive metric normalizing the data that they are extremely varying.</a:t>
            </a:r>
          </a:p>
          <a:p>
            <a:r>
              <a:rPr lang="en-US" dirty="0"/>
              <a:t>&lt;show the 2 different hover points&gt;</a:t>
            </a:r>
          </a:p>
          <a:p>
            <a:endParaRPr lang="en-US" dirty="0"/>
          </a:p>
          <a:p>
            <a:endParaRPr lang="en-US" dirty="0"/>
          </a:p>
          <a:p>
            <a:endParaRPr lang="en-US" dirty="0"/>
          </a:p>
          <a:p>
            <a:r>
              <a:rPr lang="en-US" dirty="0"/>
              <a:t>(So, we decided to normalize the scales</a:t>
            </a:r>
          </a:p>
          <a:p>
            <a:r>
              <a:rPr lang="en-US" dirty="0"/>
              <a:t>We also decided to reflect the distance from zero in the size of the points, so the farther from zero, the point is, the larger the radius.</a:t>
            </a:r>
          </a:p>
          <a:p>
            <a:r>
              <a:rPr lang="en-US" dirty="0"/>
              <a:t>We did this as more of an emphasis on the distance because we couldn’t rotate the figure.)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3015056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the countries being considered.</a:t>
            </a:r>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imagined a US based real estate or travel agency company that is about to go international. (in their investments)</a:t>
            </a:r>
          </a:p>
          <a:p>
            <a:r>
              <a:rPr lang="en-US" dirty="0"/>
              <a:t>Or a travel agency that would find this information useful.</a:t>
            </a:r>
          </a:p>
          <a:p>
            <a:r>
              <a:rPr lang="en-US" dirty="0"/>
              <a:t>We wanted to narrow it down in terms of countries of interest.</a:t>
            </a:r>
          </a:p>
          <a:p>
            <a:r>
              <a:rPr lang="en-US" dirty="0"/>
              <a:t>Here’s a plot of the capital cities of all the countries in our database.</a:t>
            </a:r>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2463351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an equal weight to all three priorities. (Happiness, Safety, and Purchasing)</a:t>
            </a:r>
          </a:p>
          <a:p>
            <a:r>
              <a:rPr lang="en-US" dirty="0"/>
              <a:t>Plotted the top 10 countries</a:t>
            </a:r>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794251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Happiness has the highest weight of priority, in our equation.</a:t>
            </a:r>
          </a:p>
          <a:p>
            <a:r>
              <a:rPr lang="en-US" dirty="0"/>
              <a:t>We got 2 plots of out it essentially because in the first plot, Purchasing has a higher weight, than Safety.</a:t>
            </a:r>
          </a:p>
          <a:p>
            <a:r>
              <a:rPr lang="en-US" dirty="0"/>
              <a:t>The second plot, Safety, has a higher weight than Purchasing.</a:t>
            </a:r>
          </a:p>
          <a:p>
            <a:r>
              <a:rPr lang="en-US" dirty="0"/>
              <a:t>Ultimately, Happiness has the highest weight of the three priorities.</a:t>
            </a:r>
          </a:p>
          <a:p>
            <a:r>
              <a:rPr lang="en-US" dirty="0"/>
              <a:t>We could have shown a third plot, where Purchasing and Safety had the same weight, against a higher weight for Happiness.</a:t>
            </a:r>
          </a:p>
          <a:p>
            <a:r>
              <a:rPr lang="en-US" dirty="0"/>
              <a:t>For our purposes, we didn’t run these, in order to limit our list of potential countries to zero in on.</a:t>
            </a:r>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1079427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Purchasing as the top weighted priority against or other two factors.</a:t>
            </a:r>
          </a:p>
          <a:p>
            <a:r>
              <a:rPr lang="en-US" dirty="0"/>
              <a:t>As you can see there are only slight differences in the lists of countries and their order.</a:t>
            </a:r>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2530030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Safety as the highest weighted priority</a:t>
            </a:r>
          </a:p>
          <a:p>
            <a:r>
              <a:rPr lang="en-US" dirty="0"/>
              <a:t>Again, slightly different countries, but generally the same list.</a:t>
            </a:r>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2525185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plotted on the histograms above, we gathered the country names, and added them to a set, so as not to get any duplicates.</a:t>
            </a:r>
          </a:p>
          <a:p>
            <a:r>
              <a:rPr lang="en-US" dirty="0"/>
              <a:t>We then used these countries and plotted their GDP growth or shrinkage over time. (GDP is presented as a % change from the previous year)</a:t>
            </a:r>
          </a:p>
          <a:p>
            <a:r>
              <a:rPr lang="en-US" dirty="0"/>
              <a:t>We thought this could show a good indication of the potential growth a real estate company could achieve with any future investments.</a:t>
            </a:r>
          </a:p>
          <a:p>
            <a:r>
              <a:rPr lang="en-US" dirty="0"/>
              <a:t>It is also a good indication of infrastructure which is something the travel agency would be interested in knowing, so that their clients have amenities during their travels.</a:t>
            </a:r>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dirty="0"/>
          </a:p>
        </p:txBody>
      </p:sp>
    </p:spTree>
    <p:extLst>
      <p:ext uri="{BB962C8B-B14F-4D97-AF65-F5344CB8AC3E}">
        <p14:creationId xmlns:p14="http://schemas.microsoft.com/office/powerpoint/2010/main" val="3811360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3425025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brainstorming, we stumbled on the Happiness database, and it sparked our curiosity. What is happiness correlated to?</a:t>
            </a:r>
          </a:p>
          <a:p>
            <a:r>
              <a:rPr lang="en-US" dirty="0">
                <a:highlight>
                  <a:srgbClr val="FFFF00"/>
                </a:highlight>
              </a:rPr>
              <a:t>&lt;</a:t>
            </a:r>
            <a:r>
              <a:rPr lang="en-US" dirty="0">
                <a:solidFill>
                  <a:srgbClr val="FF0000"/>
                </a:solidFill>
              </a:rPr>
              <a:t>Read out questions. 1-3&gt;</a:t>
            </a:r>
          </a:p>
          <a:p>
            <a:r>
              <a:rPr lang="en-US" dirty="0"/>
              <a:t>Who would be interested in this information? It depends on your priorities.</a:t>
            </a:r>
          </a:p>
          <a:p>
            <a:r>
              <a:rPr lang="en-US" dirty="0"/>
              <a:t>&lt;Read question 4 and 5&gt;</a:t>
            </a:r>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270966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22</a:t>
            </a:fld>
            <a:endParaRPr lang="en-US" dirty="0"/>
          </a:p>
        </p:txBody>
      </p:sp>
    </p:spTree>
    <p:extLst>
      <p:ext uri="{BB962C8B-B14F-4D97-AF65-F5344CB8AC3E}">
        <p14:creationId xmlns:p14="http://schemas.microsoft.com/office/powerpoint/2010/main" val="4109367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23</a:t>
            </a:fld>
            <a:endParaRPr lang="en-US" dirty="0"/>
          </a:p>
        </p:txBody>
      </p:sp>
    </p:spTree>
    <p:extLst>
      <p:ext uri="{BB962C8B-B14F-4D97-AF65-F5344CB8AC3E}">
        <p14:creationId xmlns:p14="http://schemas.microsoft.com/office/powerpoint/2010/main" val="23182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were wondering, like we were wondering, here the top 20 happiest countries from our data.</a:t>
            </a:r>
          </a:p>
          <a:p>
            <a:r>
              <a:rPr lang="en-US" dirty="0"/>
              <a:t>For example…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&lt;(Here we imagined a US based real estate or travel agency company that is about to go international)&gt;</a:t>
            </a:r>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20818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case you wondering, here’s the bottom 20 happiest countries, according to our database.</a:t>
            </a:r>
          </a:p>
          <a:p>
            <a:endParaRPr lang="en-US" dirty="0"/>
          </a:p>
          <a:p>
            <a:r>
              <a:rPr lang="en-US" dirty="0"/>
              <a:t>(This could be relevant to any do-gooders out there, who want to make the world a happier place)</a:t>
            </a:r>
          </a:p>
          <a:p>
            <a:endParaRPr lang="en-US" dirty="0"/>
          </a:p>
          <a:p>
            <a:r>
              <a:rPr lang="en-US" dirty="0"/>
              <a:t>Ok, now back to our questions about correlations to happiness</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1992646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out with plotting Happiness vs Safety.</a:t>
            </a:r>
          </a:p>
          <a:p>
            <a:r>
              <a:rPr lang="en-US" dirty="0"/>
              <a:t>As you can see, we have a positive correlation, as shown by the r value of 0.44 as well as the regression line.</a:t>
            </a:r>
          </a:p>
          <a:p>
            <a:endParaRPr lang="en-US" dirty="0"/>
          </a:p>
          <a:p>
            <a:r>
              <a:rPr lang="en-US" dirty="0"/>
              <a:t>And that of course makes sense because, there is a psychological correlation behind being safe and the feeling of being in a happy place.</a:t>
            </a:r>
          </a:p>
          <a:p>
            <a:r>
              <a:rPr lang="en-US" dirty="0"/>
              <a:t>(security and happiness go hand in hand)</a:t>
            </a:r>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99416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plot of the Happiness score over the Cost-of-Living Index.</a:t>
            </a:r>
          </a:p>
          <a:p>
            <a:r>
              <a:rPr lang="en-US" dirty="0"/>
              <a:t>It is more positively correlated as seen by the R value and regression line, compared to that of the Safety Index.</a:t>
            </a:r>
          </a:p>
          <a:p>
            <a:endParaRPr lang="en-US" dirty="0"/>
          </a:p>
          <a:p>
            <a:r>
              <a:rPr lang="en-US" dirty="0"/>
              <a:t>We can presume at this time that Cost of Living is a rough(very crude) proximation to salaries and social services which generally correlates to a more comfortable and happy living.</a:t>
            </a:r>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143296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cost of living is high, then it might be due to an increase in security costs.</a:t>
            </a:r>
          </a:p>
          <a:p>
            <a:r>
              <a:rPr lang="en-US" dirty="0"/>
              <a:t>And that is one of the reasons why we focused in on Purchasing Power.</a:t>
            </a:r>
          </a:p>
          <a:p>
            <a:endParaRPr lang="en-US" dirty="0"/>
          </a:p>
          <a:p>
            <a:r>
              <a:rPr lang="en-US" dirty="0"/>
              <a:t>Also, we are looking at it from the perspective of a travel agency and they would want to know how far their client's money would go.</a:t>
            </a:r>
          </a:p>
          <a:p>
            <a:r>
              <a:rPr lang="en-US" dirty="0"/>
              <a:t>As for a real estate company, they could purchase more property and they would attract more buyers.</a:t>
            </a:r>
          </a:p>
          <a:p>
            <a:endParaRPr lang="en-US" dirty="0"/>
          </a:p>
          <a:p>
            <a:r>
              <a:rPr lang="en-US" dirty="0"/>
              <a:t>As you can see the correlation (r value) is stronger between local purchasing power and happiness.</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167455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1020753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starting point. This is the data being graphed from our database, being graphed so far.</a:t>
            </a:r>
          </a:p>
          <a:p>
            <a:r>
              <a:rPr lang="en-US" dirty="0"/>
              <a:t>This allowed us to get a first glimpse at what was going on with the dispersion of these different metrics. </a:t>
            </a:r>
          </a:p>
          <a:p>
            <a:r>
              <a:rPr lang="en-US" dirty="0"/>
              <a:t>&lt;show the code/hover capabilities&gt;</a:t>
            </a:r>
          </a:p>
          <a:p>
            <a:r>
              <a:rPr lang="en-US" dirty="0"/>
              <a:t>This allows us to investigate which points were standing out and if we should go any further.</a:t>
            </a:r>
          </a:p>
          <a:p>
            <a:endParaRPr lang="en-US" dirty="0"/>
          </a:p>
          <a:p>
            <a:r>
              <a:rPr lang="en-US" dirty="0"/>
              <a:t>Surprise, it became obvious that we should go further. </a:t>
            </a:r>
          </a:p>
          <a:p>
            <a:r>
              <a:rPr lang="en-US" dirty="0"/>
              <a:t>So, we decided to calculate the z-scores of the countries, to get a quantitative measure on just how divergent they are.</a:t>
            </a:r>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28575443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6.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5.png"/><Relationship Id="rId1" Type="http://schemas.openxmlformats.org/officeDocument/2006/relationships/slideLayout" Target="../slideLayouts/slideLayout11.xml"/><Relationship Id="rId6" Type="http://schemas.openxmlformats.org/officeDocument/2006/relationships/image" Target="../media/image27.png"/><Relationship Id="rId5" Type="http://schemas.microsoft.com/office/2007/relationships/hdphoto" Target="../media/hdphoto10.wdp"/><Relationship Id="rId4" Type="http://schemas.openxmlformats.org/officeDocument/2006/relationships/image" Target="../media/image26.png"/><Relationship Id="rId9" Type="http://schemas.microsoft.com/office/2007/relationships/hdphoto" Target="../media/hdphoto12.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69061" y="325282"/>
            <a:ext cx="6063254" cy="2592579"/>
          </a:xfrm>
        </p:spPr>
        <p:txBody>
          <a:bodyPr/>
          <a:lstStyle/>
          <a:p>
            <a:pPr algn="ctr"/>
            <a:r>
              <a:rPr lang="en-US" dirty="0"/>
              <a:t>Great Places to Visit and Invest</a:t>
            </a:r>
            <a:br>
              <a:rPr lang="en-US" dirty="0"/>
            </a:b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447109" y="2764143"/>
            <a:ext cx="3603053" cy="1960099"/>
          </a:xfrm>
        </p:spPr>
        <p:txBody>
          <a:bodyPr/>
          <a:lstStyle/>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Karoly Burgyan</a:t>
            </a:r>
            <a:endParaRPr lang="en-US" b="0" dirty="0">
              <a:effectLst/>
              <a:latin typeface="Baskerville Old Face" panose="02020602080505020303" pitchFamily="18" charset="0"/>
            </a:endParaRPr>
          </a:p>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Shayla Badeaux</a:t>
            </a:r>
            <a:endParaRPr lang="en-US" b="0" dirty="0">
              <a:effectLst/>
              <a:latin typeface="Baskerville Old Face" panose="02020602080505020303" pitchFamily="18" charset="0"/>
            </a:endParaRPr>
          </a:p>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Christian Cantu</a:t>
            </a:r>
            <a:endParaRPr lang="en-US" b="0" dirty="0">
              <a:effectLst/>
              <a:latin typeface="Baskerville Old Face" panose="02020602080505020303" pitchFamily="18" charset="0"/>
            </a:endParaRPr>
          </a:p>
          <a:p>
            <a:br>
              <a:rPr lang="en-US" dirty="0"/>
            </a:br>
            <a:endParaRPr lang="en-US" dirty="0"/>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7EA24C-2D80-62C5-9A7C-27CEF5A1243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3" name="Content Placeholder 2">
            <a:extLst>
              <a:ext uri="{FF2B5EF4-FFF2-40B4-BE49-F238E27FC236}">
                <a16:creationId xmlns:a16="http://schemas.microsoft.com/office/drawing/2014/main" id="{43DACD71-8DD6-4F7F-00AB-6441EDC335F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87568" y="38101"/>
            <a:ext cx="8138157" cy="678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74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61BF44-8BA0-1B10-DC18-5EE93AD35B89}"/>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3" name="Content Placeholder 2">
            <a:extLst>
              <a:ext uri="{FF2B5EF4-FFF2-40B4-BE49-F238E27FC236}">
                <a16:creationId xmlns:a16="http://schemas.microsoft.com/office/drawing/2014/main" id="{E38857F5-BF7E-122C-EC93-0E781B154C9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56658" y="283028"/>
            <a:ext cx="7794898" cy="649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472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TextBox 2">
            <a:extLst>
              <a:ext uri="{FF2B5EF4-FFF2-40B4-BE49-F238E27FC236}">
                <a16:creationId xmlns:a16="http://schemas.microsoft.com/office/drawing/2014/main" id="{FADE6C47-8239-CD5A-6D4E-A818B3A22A6D}"/>
              </a:ext>
            </a:extLst>
          </p:cNvPr>
          <p:cNvSpPr txBox="1"/>
          <p:nvPr/>
        </p:nvSpPr>
        <p:spPr>
          <a:xfrm>
            <a:off x="7227735" y="1975027"/>
            <a:ext cx="3927945" cy="1323439"/>
          </a:xfrm>
          <a:prstGeom prst="rect">
            <a:avLst/>
          </a:prstGeom>
          <a:noFill/>
        </p:spPr>
        <p:txBody>
          <a:bodyPr wrap="square" rtlCol="0">
            <a:spAutoFit/>
          </a:bodyPr>
          <a:lstStyle/>
          <a:p>
            <a:pPr algn="ctr"/>
            <a:r>
              <a:rPr lang="en-US" sz="4000" b="1" dirty="0">
                <a:latin typeface="Baskerville Old Face" panose="02020602080505020303" pitchFamily="18" charset="0"/>
              </a:rPr>
              <a:t>Countries of Consideration</a:t>
            </a:r>
            <a:endParaRPr lang="en-US" sz="4000" b="1" dirty="0"/>
          </a:p>
        </p:txBody>
      </p:sp>
    </p:spTree>
    <p:extLst>
      <p:ext uri="{BB962C8B-B14F-4D97-AF65-F5344CB8AC3E}">
        <p14:creationId xmlns:p14="http://schemas.microsoft.com/office/powerpoint/2010/main" val="317173505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7889" y="277029"/>
            <a:ext cx="7071651" cy="693030"/>
          </a:xfrm>
        </p:spPr>
        <p:txBody>
          <a:bodyPr/>
          <a:lstStyle/>
          <a:p>
            <a:r>
              <a:rPr lang="en-US" sz="2000" dirty="0">
                <a:latin typeface="Baskerville Old Face" panose="02020602080505020303" pitchFamily="18" charset="0"/>
              </a:rPr>
              <a:t>countries of considerations (Outside of US)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13</a:t>
            </a:fld>
            <a:endParaRPr lang="en-US" dirty="0"/>
          </a:p>
        </p:txBody>
      </p:sp>
      <p:pic>
        <p:nvPicPr>
          <p:cNvPr id="9" name="Content Placeholder 8" descr="A map of the world with different colored dots&#10;&#10;Description automatically generated">
            <a:extLst>
              <a:ext uri="{FF2B5EF4-FFF2-40B4-BE49-F238E27FC236}">
                <a16:creationId xmlns:a16="http://schemas.microsoft.com/office/drawing/2014/main" id="{7382D885-2402-9195-84D0-E83986FD6CEF}"/>
              </a:ext>
            </a:extLst>
          </p:cNvPr>
          <p:cNvPicPr>
            <a:picLocks noGrp="1" noChangeAspect="1"/>
          </p:cNvPicPr>
          <p:nvPr>
            <p:ph sz="half" idx="2"/>
          </p:nvPr>
        </p:nvPicPr>
        <p:blipFill>
          <a:blip r:embed="rId3"/>
          <a:stretch>
            <a:fillRect/>
          </a:stretch>
        </p:blipFill>
        <p:spPr>
          <a:xfrm>
            <a:off x="1367842" y="929323"/>
            <a:ext cx="8780745" cy="5898859"/>
          </a:xfrm>
        </p:spPr>
      </p:pic>
    </p:spTree>
    <p:extLst>
      <p:ext uri="{BB962C8B-B14F-4D97-AF65-F5344CB8AC3E}">
        <p14:creationId xmlns:p14="http://schemas.microsoft.com/office/powerpoint/2010/main" val="16432889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1A6BF6-6FC0-1DFE-2034-146EB3DFF942}"/>
              </a:ext>
            </a:extLst>
          </p:cNvPr>
          <p:cNvSpPr>
            <a:spLocks noGrp="1"/>
          </p:cNvSpPr>
          <p:nvPr>
            <p:ph type="subTitle" idx="1"/>
          </p:nvPr>
        </p:nvSpPr>
        <p:spPr>
          <a:xfrm>
            <a:off x="1117182" y="1060514"/>
            <a:ext cx="8191623" cy="1804959"/>
          </a:xfrm>
        </p:spPr>
        <p:txBody>
          <a:bodyPr/>
          <a:lstStyle/>
          <a:p>
            <a:pPr algn="ctr"/>
            <a:r>
              <a:rPr lang="en-US" sz="2400" i="0" dirty="0">
                <a:solidFill>
                  <a:srgbClr val="1F2328"/>
                </a:solidFill>
                <a:effectLst/>
                <a:latin typeface="Baskerville Old Face" panose="02020602080505020303" pitchFamily="18" charset="0"/>
              </a:rPr>
              <a:t>Which countries satisfy the priorities of the customer best-- does the customer value happiness, purchasing power, or safety most?</a:t>
            </a:r>
          </a:p>
          <a:p>
            <a:endParaRPr lang="en-US" dirty="0"/>
          </a:p>
        </p:txBody>
      </p:sp>
      <p:sp>
        <p:nvSpPr>
          <p:cNvPr id="4" name="Slide Number Placeholder 3">
            <a:extLst>
              <a:ext uri="{FF2B5EF4-FFF2-40B4-BE49-F238E27FC236}">
                <a16:creationId xmlns:a16="http://schemas.microsoft.com/office/drawing/2014/main" id="{CCCAF334-9744-2B54-C944-A3BBCC158E6C}"/>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7162813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AB7742-FC4B-E1BF-7F83-4270786B8B34}"/>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4098" name="Picture 2">
            <a:extLst>
              <a:ext uri="{FF2B5EF4-FFF2-40B4-BE49-F238E27FC236}">
                <a16:creationId xmlns:a16="http://schemas.microsoft.com/office/drawing/2014/main" id="{65CD6EB2-4B2D-F296-99FF-B2894A4F61E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74376" y="232727"/>
            <a:ext cx="8455741" cy="634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46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B81792-5C8F-399F-4156-45C2B0522461}"/>
              </a:ext>
            </a:extLst>
          </p:cNvPr>
          <p:cNvSpPr>
            <a:spLocks noGrp="1"/>
          </p:cNvSpPr>
          <p:nvPr>
            <p:ph type="title"/>
          </p:nvPr>
        </p:nvSpPr>
        <p:spPr>
          <a:xfrm>
            <a:off x="850167" y="876301"/>
            <a:ext cx="10242375" cy="652054"/>
          </a:xfrm>
        </p:spPr>
        <p:txBody>
          <a:bodyPr/>
          <a:lstStyle/>
          <a:p>
            <a:r>
              <a:rPr lang="en-US" dirty="0"/>
              <a:t>Prioritized Happiness Index</a:t>
            </a:r>
          </a:p>
        </p:txBody>
      </p:sp>
      <p:sp>
        <p:nvSpPr>
          <p:cNvPr id="8" name="Slide Number Placeholder 7">
            <a:extLst>
              <a:ext uri="{FF2B5EF4-FFF2-40B4-BE49-F238E27FC236}">
                <a16:creationId xmlns:a16="http://schemas.microsoft.com/office/drawing/2014/main" id="{4C23ABD0-F44B-B440-78D0-6958D199A371}"/>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5122" name="Picture 2">
            <a:extLst>
              <a:ext uri="{FF2B5EF4-FFF2-40B4-BE49-F238E27FC236}">
                <a16:creationId xmlns:a16="http://schemas.microsoft.com/office/drawing/2014/main" id="{096E7F78-24E4-D6D1-A2CD-164049A62A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786805"/>
            <a:ext cx="5793403" cy="43450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E9A8059-B1FA-8ADC-80F7-9F6BDF5B3CD5}"/>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716292" y="1786805"/>
            <a:ext cx="5793403" cy="4345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17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85218-8CD1-A0BF-84AB-06EB83C4BDC0}"/>
              </a:ext>
            </a:extLst>
          </p:cNvPr>
          <p:cNvSpPr>
            <a:spLocks noGrp="1"/>
          </p:cNvSpPr>
          <p:nvPr>
            <p:ph type="title"/>
          </p:nvPr>
        </p:nvSpPr>
        <p:spPr>
          <a:xfrm>
            <a:off x="489857" y="876301"/>
            <a:ext cx="11016343" cy="652054"/>
          </a:xfrm>
        </p:spPr>
        <p:txBody>
          <a:bodyPr/>
          <a:lstStyle/>
          <a:p>
            <a:r>
              <a:rPr lang="en-US" dirty="0"/>
              <a:t>Prioritized Purchasing Power</a:t>
            </a:r>
          </a:p>
        </p:txBody>
      </p:sp>
      <p:sp>
        <p:nvSpPr>
          <p:cNvPr id="8" name="Slide Number Placeholder 7">
            <a:extLst>
              <a:ext uri="{FF2B5EF4-FFF2-40B4-BE49-F238E27FC236}">
                <a16:creationId xmlns:a16="http://schemas.microsoft.com/office/drawing/2014/main" id="{4388D46F-B582-E59B-83A7-44EA6E568354}"/>
              </a:ext>
            </a:extLst>
          </p:cNvPr>
          <p:cNvSpPr>
            <a:spLocks noGrp="1"/>
          </p:cNvSpPr>
          <p:nvPr>
            <p:ph type="sldNum" sz="quarter" idx="11"/>
          </p:nvPr>
        </p:nvSpPr>
        <p:spPr/>
        <p:txBody>
          <a:bodyPr/>
          <a:lstStyle/>
          <a:p>
            <a:fld id="{09A01C0A-2BB6-49E7-91A3-DCB9F9F59583}" type="slidenum">
              <a:rPr lang="en-US" smtClean="0"/>
              <a:pPr/>
              <a:t>17</a:t>
            </a:fld>
            <a:endParaRPr lang="en-US" dirty="0"/>
          </a:p>
        </p:txBody>
      </p:sp>
      <p:pic>
        <p:nvPicPr>
          <p:cNvPr id="6146" name="Picture 2">
            <a:extLst>
              <a:ext uri="{FF2B5EF4-FFF2-40B4-BE49-F238E27FC236}">
                <a16:creationId xmlns:a16="http://schemas.microsoft.com/office/drawing/2014/main" id="{A2E834BF-4639-8FDC-F576-3D86A023A3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654830"/>
            <a:ext cx="5873747" cy="44053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213DEAA-08DB-9A04-BA5B-A36D366FD45E}"/>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873747" y="1654830"/>
            <a:ext cx="5873747" cy="4405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066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83BEB-1B21-B912-A5A2-F7B7C96E426A}"/>
              </a:ext>
            </a:extLst>
          </p:cNvPr>
          <p:cNvSpPr>
            <a:spLocks noGrp="1"/>
          </p:cNvSpPr>
          <p:nvPr>
            <p:ph type="title"/>
          </p:nvPr>
        </p:nvSpPr>
        <p:spPr/>
        <p:txBody>
          <a:bodyPr/>
          <a:lstStyle/>
          <a:p>
            <a:r>
              <a:rPr lang="en-US" dirty="0"/>
              <a:t>Prioritized Safety Index</a:t>
            </a:r>
          </a:p>
        </p:txBody>
      </p:sp>
      <p:sp>
        <p:nvSpPr>
          <p:cNvPr id="8" name="Slide Number Placeholder 7">
            <a:extLst>
              <a:ext uri="{FF2B5EF4-FFF2-40B4-BE49-F238E27FC236}">
                <a16:creationId xmlns:a16="http://schemas.microsoft.com/office/drawing/2014/main" id="{D16FEB5F-EF71-1B2F-81A5-8CBB484C93F7}"/>
              </a:ext>
            </a:extLst>
          </p:cNvPr>
          <p:cNvSpPr>
            <a:spLocks noGrp="1"/>
          </p:cNvSpPr>
          <p:nvPr>
            <p:ph type="sldNum" sz="quarter" idx="11"/>
          </p:nvPr>
        </p:nvSpPr>
        <p:spPr/>
        <p:txBody>
          <a:bodyPr/>
          <a:lstStyle/>
          <a:p>
            <a:fld id="{09A01C0A-2BB6-49E7-91A3-DCB9F9F59583}" type="slidenum">
              <a:rPr lang="en-US" smtClean="0"/>
              <a:pPr/>
              <a:t>18</a:t>
            </a:fld>
            <a:endParaRPr lang="en-US" dirty="0"/>
          </a:p>
        </p:txBody>
      </p:sp>
      <p:pic>
        <p:nvPicPr>
          <p:cNvPr id="7170" name="Picture 2">
            <a:extLst>
              <a:ext uri="{FF2B5EF4-FFF2-40B4-BE49-F238E27FC236}">
                <a16:creationId xmlns:a16="http://schemas.microsoft.com/office/drawing/2014/main" id="{EDF8FA90-F808-5B4B-3A5E-9F3B0752449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6411" y="1575395"/>
            <a:ext cx="5764509" cy="432338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132DE8C-235C-CBDF-C5E4-4C0E64F11F14}"/>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800919" y="1708617"/>
            <a:ext cx="5586879" cy="419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921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19</a:t>
            </a:fld>
            <a:endParaRPr lang="en-US" dirty="0"/>
          </a:p>
        </p:txBody>
      </p:sp>
      <p:sp>
        <p:nvSpPr>
          <p:cNvPr id="6" name="TextBox 5">
            <a:extLst>
              <a:ext uri="{FF2B5EF4-FFF2-40B4-BE49-F238E27FC236}">
                <a16:creationId xmlns:a16="http://schemas.microsoft.com/office/drawing/2014/main" id="{F9EF6A3F-A595-ADCF-4D5F-10014F182627}"/>
              </a:ext>
            </a:extLst>
          </p:cNvPr>
          <p:cNvSpPr txBox="1"/>
          <p:nvPr/>
        </p:nvSpPr>
        <p:spPr>
          <a:xfrm>
            <a:off x="1264258" y="2322687"/>
            <a:ext cx="5072932" cy="2308324"/>
          </a:xfrm>
          <a:prstGeom prst="rect">
            <a:avLst/>
          </a:prstGeom>
          <a:noFill/>
        </p:spPr>
        <p:txBody>
          <a:bodyPr wrap="square" rtlCol="0">
            <a:spAutoFit/>
          </a:bodyPr>
          <a:lstStyle/>
          <a:p>
            <a:pPr algn="ctr"/>
            <a:endParaRPr lang="en-US" sz="2400" dirty="0">
              <a:solidFill>
                <a:srgbClr val="1F2328"/>
              </a:solidFill>
              <a:latin typeface="Baskerville Old Face" panose="02020602080505020303" pitchFamily="18" charset="0"/>
            </a:endParaRPr>
          </a:p>
          <a:p>
            <a:pPr algn="ctr"/>
            <a:r>
              <a:rPr lang="en-US" sz="2400" b="1" i="0" dirty="0">
                <a:solidFill>
                  <a:srgbClr val="1F2328"/>
                </a:solidFill>
                <a:effectLst/>
                <a:latin typeface="Baskerville Old Face" panose="02020602080505020303" pitchFamily="18" charset="0"/>
              </a:rPr>
              <a:t>Which countries on the priority lists have the most developed infrastructure using GDP as a proxy for infrastructure development?</a:t>
            </a:r>
          </a:p>
          <a:p>
            <a:pPr algn="ctr"/>
            <a:endParaRPr lang="en-US" sz="2400" i="0" dirty="0">
              <a:solidFill>
                <a:srgbClr val="1F2328"/>
              </a:solidFill>
              <a:effectLst/>
              <a:latin typeface="Baskerville Old Face" panose="02020602080505020303" pitchFamily="18" charset="0"/>
            </a:endParaRPr>
          </a:p>
        </p:txBody>
      </p:sp>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Questions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474373" y="388883"/>
            <a:ext cx="4991408" cy="6131187"/>
          </a:xfrm>
        </p:spPr>
        <p:txBody>
          <a:bodyPr/>
          <a:lstStyle/>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Safety?</a:t>
            </a:r>
          </a:p>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Cost of Living?</a:t>
            </a:r>
          </a:p>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Purchasing Power?</a:t>
            </a:r>
          </a:p>
          <a:p>
            <a:pPr marL="285750" indent="-285750">
              <a:buFont typeface="Arial" panose="020B0604020202020204" pitchFamily="34" charset="0"/>
              <a:buChar char="•"/>
            </a:pPr>
            <a:r>
              <a:rPr lang="en-US" sz="2000" b="0" i="0" dirty="0">
                <a:solidFill>
                  <a:srgbClr val="1F2328"/>
                </a:solidFill>
                <a:effectLst/>
                <a:latin typeface="Baskerville Old Face" panose="02020602080505020303" pitchFamily="18" charset="0"/>
              </a:rPr>
              <a:t>Which countries satisfy the priorities of the customer best-- does the customer value happiness, purchasing power, or safety most?</a:t>
            </a:r>
          </a:p>
          <a:p>
            <a:pPr marL="285750" indent="-285750">
              <a:buFont typeface="Arial" panose="020B0604020202020204" pitchFamily="34" charset="0"/>
              <a:buChar char="•"/>
            </a:pPr>
            <a:r>
              <a:rPr lang="en-US" sz="2000" b="0" i="0" dirty="0">
                <a:solidFill>
                  <a:srgbClr val="1F2328"/>
                </a:solidFill>
                <a:effectLst/>
                <a:latin typeface="Baskerville Old Face" panose="02020602080505020303" pitchFamily="18" charset="0"/>
              </a:rPr>
              <a:t>Which countries on the priority lists have the most developed infrastructure using GDP as a proxy for infrastructure development?</a:t>
            </a:r>
          </a:p>
          <a:p>
            <a:pPr marL="285750" indent="-285750">
              <a:buFont typeface="Arial" panose="020B0604020202020204" pitchFamily="34" charset="0"/>
              <a:buChar char="•"/>
            </a:pPr>
            <a:endParaRPr lang="en-US" b="0" i="0" dirty="0">
              <a:solidFill>
                <a:srgbClr val="1F2328"/>
              </a:solidFill>
              <a:effectLst/>
              <a:latin typeface="-apple-system"/>
            </a:endParaRPr>
          </a:p>
          <a:p>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182D88-90BE-27A0-EB9B-B27121A734A7}"/>
              </a:ext>
            </a:extLst>
          </p:cNvPr>
          <p:cNvSpPr>
            <a:spLocks noGrp="1"/>
          </p:cNvSpPr>
          <p:nvPr>
            <p:ph type="sldNum" sz="quarter" idx="11"/>
          </p:nvPr>
        </p:nvSpPr>
        <p:spPr/>
        <p:txBody>
          <a:bodyPr/>
          <a:lstStyle/>
          <a:p>
            <a:fld id="{09A01C0A-2BB6-49E7-91A3-DCB9F9F59583}" type="slidenum">
              <a:rPr lang="en-US" smtClean="0"/>
              <a:pPr/>
              <a:t>20</a:t>
            </a:fld>
            <a:endParaRPr lang="en-US" dirty="0"/>
          </a:p>
        </p:txBody>
      </p:sp>
      <p:pic>
        <p:nvPicPr>
          <p:cNvPr id="8196" name="Picture 4">
            <a:extLst>
              <a:ext uri="{FF2B5EF4-FFF2-40B4-BE49-F238E27FC236}">
                <a16:creationId xmlns:a16="http://schemas.microsoft.com/office/drawing/2014/main" id="{0877BB46-24A2-CE49-4317-3199B482740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45325" y="30655"/>
            <a:ext cx="8156027" cy="679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79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Next Steps</a:t>
            </a:r>
            <a:br>
              <a:rPr lang="en-US" dirty="0"/>
            </a:br>
            <a:br>
              <a:rPr lang="en-US" dirty="0"/>
            </a:br>
            <a:r>
              <a:rPr lang="en-US" dirty="0"/>
              <a:t>real Estate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2717767622"/>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894150">
                  <a:extLst>
                    <a:ext uri="{9D8B030D-6E8A-4147-A177-3AD203B41FA5}">
                      <a16:colId xmlns:a16="http://schemas.microsoft.com/office/drawing/2014/main" val="2918303207"/>
                    </a:ext>
                  </a:extLst>
                </a:gridCol>
                <a:gridCol w="3967935">
                  <a:extLst>
                    <a:ext uri="{9D8B030D-6E8A-4147-A177-3AD203B41FA5}">
                      <a16:colId xmlns:a16="http://schemas.microsoft.com/office/drawing/2014/main" val="1189393465"/>
                    </a:ext>
                  </a:extLst>
                </a:gridCol>
              </a:tblGrid>
              <a:tr h="1188720">
                <a:tc>
                  <a:txBody>
                    <a:bodyPr/>
                    <a:lstStyle/>
                    <a:p>
                      <a:endParaRPr lang="en-US" sz="2800"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Narrow Data to Select Cities of Choice</a:t>
                      </a:r>
                      <a:endParaRPr lang="en-US" b="1" i="0" dirty="0">
                        <a:latin typeface="Baskerville Old Face" panose="02020602080505020303" pitchFamily="18" charset="0"/>
                      </a:endParaRPr>
                    </a:p>
                  </a:txBody>
                  <a:tcPr anchor="ctr"/>
                </a:tc>
                <a:extLst>
                  <a:ext uri="{0D108BD9-81ED-4DB2-BD59-A6C34878D82A}">
                    <a16:rowId xmlns:a16="http://schemas.microsoft.com/office/drawing/2014/main" val="3812157666"/>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Look into Population Trends of Selected Cities</a:t>
                      </a:r>
                      <a:endParaRPr lang="en-US" dirty="0">
                        <a:latin typeface="Baskerville Old Face" panose="02020602080505020303" pitchFamily="18" charset="0"/>
                      </a:endParaRPr>
                    </a:p>
                  </a:txBody>
                  <a:tcPr anchor="ctr"/>
                </a:tc>
                <a:extLst>
                  <a:ext uri="{0D108BD9-81ED-4DB2-BD59-A6C34878D82A}">
                    <a16:rowId xmlns:a16="http://schemas.microsoft.com/office/drawing/2014/main" val="2423334722"/>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Real Estate Trends in Cities (Competition)</a:t>
                      </a:r>
                    </a:p>
                  </a:txBody>
                  <a:tcPr anchor="ctr"/>
                </a:tc>
                <a:extLst>
                  <a:ext uri="{0D108BD9-81ED-4DB2-BD59-A6C34878D82A}">
                    <a16:rowId xmlns:a16="http://schemas.microsoft.com/office/drawing/2014/main" val="4197403263"/>
                  </a:ext>
                </a:extLst>
              </a:tr>
              <a:tr h="1188720">
                <a:tc>
                  <a:txBody>
                    <a:bodyPr/>
                    <a:lstStyle/>
                    <a:p>
                      <a:endParaRPr lang="en-US" sz="28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Plot Infrastructure Close to Interested Areas</a:t>
                      </a:r>
                    </a:p>
                  </a:txBody>
                  <a:tcPr anchor="ctr"/>
                </a:tc>
                <a:extLst>
                  <a:ext uri="{0D108BD9-81ED-4DB2-BD59-A6C34878D82A}">
                    <a16:rowId xmlns:a16="http://schemas.microsoft.com/office/drawing/2014/main" val="850924858"/>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skerville Old Face" panose="02020602080505020303" pitchFamily="18" charset="0"/>
                        </a:rPr>
                        <a:t>Research into Industries of Selected Cities</a:t>
                      </a:r>
                    </a:p>
                  </a:txBody>
                  <a:tcPr anchor="ctr"/>
                </a:tc>
                <a:extLst>
                  <a:ext uri="{0D108BD9-81ED-4DB2-BD59-A6C34878D82A}">
                    <a16:rowId xmlns:a16="http://schemas.microsoft.com/office/drawing/2014/main" val="3024136017"/>
                  </a:ext>
                </a:extLst>
              </a:tr>
            </a:tbl>
          </a:graphicData>
        </a:graphic>
      </p:graphicFrame>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21</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Next Steps</a:t>
            </a:r>
            <a:br>
              <a:rPr lang="en-US" dirty="0"/>
            </a:br>
            <a:br>
              <a:rPr lang="en-US" dirty="0"/>
            </a:br>
            <a:r>
              <a:rPr lang="en-US" dirty="0"/>
              <a:t>Travel Agency</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84539809"/>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894150">
                  <a:extLst>
                    <a:ext uri="{9D8B030D-6E8A-4147-A177-3AD203B41FA5}">
                      <a16:colId xmlns:a16="http://schemas.microsoft.com/office/drawing/2014/main" val="2918303207"/>
                    </a:ext>
                  </a:extLst>
                </a:gridCol>
                <a:gridCol w="3967935">
                  <a:extLst>
                    <a:ext uri="{9D8B030D-6E8A-4147-A177-3AD203B41FA5}">
                      <a16:colId xmlns:a16="http://schemas.microsoft.com/office/drawing/2014/main" val="1189393465"/>
                    </a:ext>
                  </a:extLst>
                </a:gridCol>
              </a:tblGrid>
              <a:tr h="1188720">
                <a:tc>
                  <a:txBody>
                    <a:bodyPr/>
                    <a:lstStyle/>
                    <a:p>
                      <a:endParaRPr lang="en-US" sz="2800"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Look into Exchange Rate Trends of Selected Countries</a:t>
                      </a:r>
                      <a:endParaRPr lang="en-US" dirty="0">
                        <a:latin typeface="Baskerville Old Face" panose="02020602080505020303" pitchFamily="18" charset="0"/>
                      </a:endParaRPr>
                    </a:p>
                  </a:txBody>
                  <a:tcPr anchor="ctr"/>
                </a:tc>
                <a:extLst>
                  <a:ext uri="{0D108BD9-81ED-4DB2-BD59-A6C34878D82A}">
                    <a16:rowId xmlns:a16="http://schemas.microsoft.com/office/drawing/2014/main" val="3812157666"/>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Research Tourist Attractions in Countries of Interest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Baskerville Old Face" panose="02020602080505020303" pitchFamily="18" charset="0"/>
                      </a:endParaRPr>
                    </a:p>
                  </a:txBody>
                  <a:tcPr anchor="ctr"/>
                </a:tc>
                <a:extLst>
                  <a:ext uri="{0D108BD9-81ED-4DB2-BD59-A6C34878D82A}">
                    <a16:rowId xmlns:a16="http://schemas.microsoft.com/office/drawing/2014/main" val="2423334722"/>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Narrow Data to Select Cities of Choice</a:t>
                      </a:r>
                      <a:endParaRPr lang="en-US" b="1"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txBody>
                  <a:tcPr anchor="ctr"/>
                </a:tc>
                <a:extLst>
                  <a:ext uri="{0D108BD9-81ED-4DB2-BD59-A6C34878D82A}">
                    <a16:rowId xmlns:a16="http://schemas.microsoft.com/office/drawing/2014/main" val="4197403263"/>
                  </a:ext>
                </a:extLst>
              </a:tr>
              <a:tr h="1188720">
                <a:tc>
                  <a:txBody>
                    <a:bodyPr/>
                    <a:lstStyle/>
                    <a:p>
                      <a:endParaRPr lang="en-US" sz="28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Plot Infrastructure Close to Interested Areas (Hotels, Restaurants, Parks, Bars, Hospitals)</a:t>
                      </a:r>
                    </a:p>
                  </a:txBody>
                  <a:tcPr anchor="ctr"/>
                </a:tc>
                <a:extLst>
                  <a:ext uri="{0D108BD9-81ED-4DB2-BD59-A6C34878D82A}">
                    <a16:rowId xmlns:a16="http://schemas.microsoft.com/office/drawing/2014/main" val="850924858"/>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skerville Old Face" panose="02020602080505020303" pitchFamily="18" charset="0"/>
                        </a:rPr>
                        <a:t>Research into Flight Costs</a:t>
                      </a:r>
                    </a:p>
                  </a:txBody>
                  <a:tcPr anchor="ctr"/>
                </a:tc>
                <a:extLst>
                  <a:ext uri="{0D108BD9-81ED-4DB2-BD59-A6C34878D82A}">
                    <a16:rowId xmlns:a16="http://schemas.microsoft.com/office/drawing/2014/main" val="3024136017"/>
                  </a:ext>
                </a:extLst>
              </a:tr>
            </a:tbl>
          </a:graphicData>
        </a:graphic>
      </p:graphicFrame>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22</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409576"/>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852407"/>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199566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9569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32385" y="440122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79918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Questions?</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23</a:t>
            </a:fld>
            <a:endParaRPr lang="en-US" dirty="0"/>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396943" y="279444"/>
            <a:ext cx="6178785" cy="796836"/>
          </a:xfrm>
        </p:spPr>
        <p:txBody>
          <a:bodyPr/>
          <a:lstStyle/>
          <a:p>
            <a:r>
              <a:rPr lang="en-US" sz="2000" dirty="0">
                <a:latin typeface="Baskerville Old Face" panose="02020602080505020303" pitchFamily="18" charset="0"/>
              </a:rPr>
              <a:t>Top 20 Happiest Countries</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3</a:t>
            </a:fld>
            <a:endParaRPr lang="en-US" dirty="0"/>
          </a:p>
        </p:txBody>
      </p:sp>
      <p:pic>
        <p:nvPicPr>
          <p:cNvPr id="1026" name="Picture 2">
            <a:extLst>
              <a:ext uri="{FF2B5EF4-FFF2-40B4-BE49-F238E27FC236}">
                <a16:creationId xmlns:a16="http://schemas.microsoft.com/office/drawing/2014/main" id="{5F8D6354-BEB7-E53F-31AD-813C2EB3EF4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79141" y="1052427"/>
            <a:ext cx="8137872" cy="565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95248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9F53-246B-6D9A-6E02-17B3A5AE3903}"/>
              </a:ext>
            </a:extLst>
          </p:cNvPr>
          <p:cNvSpPr>
            <a:spLocks noGrp="1"/>
          </p:cNvSpPr>
          <p:nvPr>
            <p:ph type="title"/>
          </p:nvPr>
        </p:nvSpPr>
        <p:spPr>
          <a:xfrm>
            <a:off x="404896" y="272002"/>
            <a:ext cx="8238172" cy="652054"/>
          </a:xfrm>
        </p:spPr>
        <p:txBody>
          <a:bodyPr/>
          <a:lstStyle/>
          <a:p>
            <a:r>
              <a:rPr lang="en-US" sz="2000" dirty="0">
                <a:latin typeface="Baskerville Old Face" panose="02020602080505020303" pitchFamily="18" charset="0"/>
              </a:rPr>
              <a:t>Bottom 20 Least happy Countries</a:t>
            </a:r>
          </a:p>
        </p:txBody>
      </p:sp>
      <p:sp>
        <p:nvSpPr>
          <p:cNvPr id="5" name="Slide Number Placeholder 4">
            <a:extLst>
              <a:ext uri="{FF2B5EF4-FFF2-40B4-BE49-F238E27FC236}">
                <a16:creationId xmlns:a16="http://schemas.microsoft.com/office/drawing/2014/main" id="{3FE33788-E939-6035-E57E-4F8963B50649}"/>
              </a:ext>
            </a:extLst>
          </p:cNvPr>
          <p:cNvSpPr>
            <a:spLocks noGrp="1"/>
          </p:cNvSpPr>
          <p:nvPr>
            <p:ph type="sldNum" sz="quarter" idx="11"/>
          </p:nvPr>
        </p:nvSpPr>
        <p:spPr/>
        <p:txBody>
          <a:bodyPr/>
          <a:lstStyle/>
          <a:p>
            <a:fld id="{09A01C0A-2BB6-49E7-91A3-DCB9F9F59583}" type="slidenum">
              <a:rPr lang="en-US" smtClean="0"/>
              <a:pPr/>
              <a:t>4</a:t>
            </a:fld>
            <a:endParaRPr lang="en-US" dirty="0"/>
          </a:p>
        </p:txBody>
      </p:sp>
      <p:pic>
        <p:nvPicPr>
          <p:cNvPr id="2050" name="Picture 2">
            <a:extLst>
              <a:ext uri="{FF2B5EF4-FFF2-40B4-BE49-F238E27FC236}">
                <a16:creationId xmlns:a16="http://schemas.microsoft.com/office/drawing/2014/main" id="{9E61FEFB-8131-81BC-33BD-849203E970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59673" y="758671"/>
            <a:ext cx="8452504" cy="601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8352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262796D-9FF9-95B6-2F4B-61354FE08FAD}"/>
              </a:ext>
            </a:extLst>
          </p:cNvPr>
          <p:cNvSpPr>
            <a:spLocks noGrp="1"/>
          </p:cNvSpPr>
          <p:nvPr>
            <p:ph type="sldNum" sz="quarter" idx="11"/>
          </p:nvPr>
        </p:nvSpPr>
        <p:spPr/>
        <p:txBody>
          <a:bodyPr/>
          <a:lstStyle/>
          <a:p>
            <a:fld id="{09A01C0A-2BB6-49E7-91A3-DCB9F9F59583}" type="slidenum">
              <a:rPr lang="en-US" smtClean="0"/>
              <a:pPr/>
              <a:t>5</a:t>
            </a:fld>
            <a:endParaRPr lang="en-US" dirty="0"/>
          </a:p>
        </p:txBody>
      </p:sp>
      <p:pic>
        <p:nvPicPr>
          <p:cNvPr id="6148" name="Picture 4">
            <a:extLst>
              <a:ext uri="{FF2B5EF4-FFF2-40B4-BE49-F238E27FC236}">
                <a16:creationId xmlns:a16="http://schemas.microsoft.com/office/drawing/2014/main" id="{4725F1F6-4F68-13AD-1E34-E58A6FA4469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407382" y="394192"/>
            <a:ext cx="8102378" cy="632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679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64E7C1-E966-8C56-B8CA-35546F2E451E}"/>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5126" name="Picture 6">
            <a:extLst>
              <a:ext uri="{FF2B5EF4-FFF2-40B4-BE49-F238E27FC236}">
                <a16:creationId xmlns:a16="http://schemas.microsoft.com/office/drawing/2014/main" id="{58BFDF8F-5374-1DD2-0208-AF07DE0F16F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45921" y="331734"/>
            <a:ext cx="8127882" cy="6348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469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0A566F6-3EC0-4589-7E8C-7030DA36E8F3}"/>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7172" name="Picture 4">
            <a:extLst>
              <a:ext uri="{FF2B5EF4-FFF2-40B4-BE49-F238E27FC236}">
                <a16:creationId xmlns:a16="http://schemas.microsoft.com/office/drawing/2014/main" id="{466F63CA-8980-03F8-2C7F-3C65F4684EE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790680" y="330728"/>
            <a:ext cx="7933765" cy="6196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149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1723698"/>
            <a:ext cx="6034216" cy="1912882"/>
          </a:xfrm>
        </p:spPr>
        <p:txBody>
          <a:bodyPr/>
          <a:lstStyle/>
          <a:p>
            <a:r>
              <a:rPr lang="en-US" dirty="0">
                <a:latin typeface="Baskerville Old Face" panose="02020602080505020303" pitchFamily="18" charset="0"/>
              </a:rPr>
              <a:t>Happiness</a:t>
            </a:r>
          </a:p>
          <a:p>
            <a:r>
              <a:rPr lang="en-US" dirty="0">
                <a:latin typeface="Baskerville Old Face" panose="02020602080505020303" pitchFamily="18" charset="0"/>
              </a:rPr>
              <a:t>Safety</a:t>
            </a:r>
          </a:p>
          <a:p>
            <a:r>
              <a:rPr lang="en-US" dirty="0">
                <a:latin typeface="Baskerville Old Face" panose="02020602080505020303" pitchFamily="18" charset="0"/>
              </a:rPr>
              <a:t>Purchasing Power</a:t>
            </a:r>
          </a:p>
          <a:p>
            <a:endParaRPr lang="en-US" dirty="0">
              <a:latin typeface="Baskerville Old Face" panose="02020602080505020303" pitchFamily="18" charset="0"/>
            </a:endParaRP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3" name="TextBox 2">
            <a:extLst>
              <a:ext uri="{FF2B5EF4-FFF2-40B4-BE49-F238E27FC236}">
                <a16:creationId xmlns:a16="http://schemas.microsoft.com/office/drawing/2014/main" id="{E93869F7-0E49-A7CE-06E3-59C8AF6C382C}"/>
              </a:ext>
            </a:extLst>
          </p:cNvPr>
          <p:cNvSpPr txBox="1"/>
          <p:nvPr/>
        </p:nvSpPr>
        <p:spPr>
          <a:xfrm>
            <a:off x="5591503" y="4382814"/>
            <a:ext cx="5223642" cy="1569660"/>
          </a:xfrm>
          <a:prstGeom prst="rect">
            <a:avLst/>
          </a:prstGeom>
          <a:noFill/>
        </p:spPr>
        <p:txBody>
          <a:bodyPr wrap="square" rtlCol="0">
            <a:spAutoFit/>
          </a:bodyPr>
          <a:lstStyle/>
          <a:p>
            <a:pPr algn="ctr"/>
            <a:r>
              <a:rPr lang="en-US" sz="2400" dirty="0"/>
              <a:t>Are Happiness, Safety, and Purchasing Power varying enough, across countries, to be interesting to investigate any further?</a:t>
            </a:r>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149E8D9-E4FE-1FDE-E54C-BF009FC98931}"/>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3" name="Content Placeholder 2">
            <a:extLst>
              <a:ext uri="{FF2B5EF4-FFF2-40B4-BE49-F238E27FC236}">
                <a16:creationId xmlns:a16="http://schemas.microsoft.com/office/drawing/2014/main" id="{853BE49D-FB9E-1940-7305-425C42B8568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917501" y="551202"/>
            <a:ext cx="7611354" cy="608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881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844</TotalTime>
  <Words>1410</Words>
  <Application>Microsoft Office PowerPoint</Application>
  <PresentationFormat>Widescreen</PresentationFormat>
  <Paragraphs>163</Paragraphs>
  <Slides>23</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-apple-system</vt:lpstr>
      <vt:lpstr>Arial</vt:lpstr>
      <vt:lpstr>Arial Black</vt:lpstr>
      <vt:lpstr>Avenir Next LT Pro</vt:lpstr>
      <vt:lpstr>Baskerville Old Face</vt:lpstr>
      <vt:lpstr>Calibri</vt:lpstr>
      <vt:lpstr>Office Theme</vt:lpstr>
      <vt:lpstr>Great Places to Visit and Invest </vt:lpstr>
      <vt:lpstr>Questions</vt:lpstr>
      <vt:lpstr>Top 20 Happiest Countries</vt:lpstr>
      <vt:lpstr>Bottom 20 Least happy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countries of considerations (Outside of US)</vt:lpstr>
      <vt:lpstr>PowerPoint Presentation</vt:lpstr>
      <vt:lpstr>PowerPoint Presentation</vt:lpstr>
      <vt:lpstr>Prioritized Happiness Index</vt:lpstr>
      <vt:lpstr>Prioritized Purchasing Power</vt:lpstr>
      <vt:lpstr>Prioritized Safety Index</vt:lpstr>
      <vt:lpstr>PowerPoint Presentation</vt:lpstr>
      <vt:lpstr>PowerPoint Presentation</vt:lpstr>
      <vt:lpstr>Next Steps  real Estate</vt:lpstr>
      <vt:lpstr>Next Steps  Travel Agency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shayla badeaux</dc:creator>
  <cp:lastModifiedBy>shayla badeaux</cp:lastModifiedBy>
  <cp:revision>95</cp:revision>
  <dcterms:created xsi:type="dcterms:W3CDTF">2023-07-30T19:14:02Z</dcterms:created>
  <dcterms:modified xsi:type="dcterms:W3CDTF">2023-08-02T02:26:47Z</dcterms:modified>
</cp:coreProperties>
</file>